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sldIdLst>
    <p:sldId id="260" r:id="rId3"/>
    <p:sldId id="261" r:id="rId4"/>
    <p:sldId id="307" r:id="rId5"/>
    <p:sldId id="305" r:id="rId6"/>
    <p:sldId id="328" r:id="rId7"/>
    <p:sldId id="306" r:id="rId8"/>
    <p:sldId id="327" r:id="rId9"/>
    <p:sldId id="329" r:id="rId10"/>
    <p:sldId id="266" r:id="rId11"/>
    <p:sldId id="269" r:id="rId12"/>
    <p:sldId id="308" r:id="rId13"/>
    <p:sldId id="309" r:id="rId14"/>
    <p:sldId id="310" r:id="rId15"/>
    <p:sldId id="311" r:id="rId16"/>
    <p:sldId id="312" r:id="rId17"/>
    <p:sldId id="279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8" autoAdjust="0"/>
    <p:restoredTop sz="94660"/>
  </p:normalViewPr>
  <p:slideViewPr>
    <p:cSldViewPr snapToGrid="0">
      <p:cViewPr>
        <p:scale>
          <a:sx n="116" d="100"/>
          <a:sy n="116" d="100"/>
        </p:scale>
        <p:origin x="52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11.xml"/><Relationship Id="rId21" Type="http://schemas.openxmlformats.org/officeDocument/2006/relationships/image" Target="../media/image10.sv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image" Target="../media/image6.svg"/><Relationship Id="rId2" Type="http://schemas.openxmlformats.org/officeDocument/2006/relationships/tags" Target="../tags/tag10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4.svg"/><Relationship Id="rId10" Type="http://schemas.openxmlformats.org/officeDocument/2006/relationships/tags" Target="../tags/tag18.xml"/><Relationship Id="rId19" Type="http://schemas.openxmlformats.org/officeDocument/2006/relationships/image" Target="../media/image8.sv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10" Type="http://schemas.openxmlformats.org/officeDocument/2006/relationships/tags" Target="../tags/tag88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3.xml"/><Relationship Id="rId9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70.xml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0" Type="http://schemas.openxmlformats.org/officeDocument/2006/relationships/tags" Target="../tags/tag297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tags" Target="../tags/tag3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15.xml"/><Relationship Id="rId7" Type="http://schemas.openxmlformats.org/officeDocument/2006/relationships/tags" Target="../tags/tag319.xml"/><Relationship Id="rId12" Type="http://schemas.openxmlformats.org/officeDocument/2006/relationships/tags" Target="../tags/tag324.xml"/><Relationship Id="rId17" Type="http://schemas.openxmlformats.org/officeDocument/2006/relationships/tags" Target="../tags/tag329.xml"/><Relationship Id="rId2" Type="http://schemas.openxmlformats.org/officeDocument/2006/relationships/tags" Target="../tags/tag314.xml"/><Relationship Id="rId16" Type="http://schemas.openxmlformats.org/officeDocument/2006/relationships/tags" Target="../tags/tag328.xml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tags" Target="../tags/tag323.xml"/><Relationship Id="rId5" Type="http://schemas.openxmlformats.org/officeDocument/2006/relationships/tags" Target="../tags/tag317.xml"/><Relationship Id="rId15" Type="http://schemas.openxmlformats.org/officeDocument/2006/relationships/tags" Target="../tags/tag327.xml"/><Relationship Id="rId10" Type="http://schemas.openxmlformats.org/officeDocument/2006/relationships/tags" Target="../tags/tag322.xml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tags" Target="../tags/tag3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46.xml"/><Relationship Id="rId10" Type="http://schemas.openxmlformats.org/officeDocument/2006/relationships/tags" Target="../tags/tag351.xml"/><Relationship Id="rId4" Type="http://schemas.openxmlformats.org/officeDocument/2006/relationships/tags" Target="../tags/tag345.xml"/><Relationship Id="rId9" Type="http://schemas.openxmlformats.org/officeDocument/2006/relationships/tags" Target="../tags/tag350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5" Type="http://schemas.openxmlformats.org/officeDocument/2006/relationships/tags" Target="../tags/tag356.xml"/><Relationship Id="rId10" Type="http://schemas.openxmlformats.org/officeDocument/2006/relationships/tags" Target="../tags/tag361.xml"/><Relationship Id="rId4" Type="http://schemas.openxmlformats.org/officeDocument/2006/relationships/tags" Target="../tags/tag355.xml"/><Relationship Id="rId9" Type="http://schemas.openxmlformats.org/officeDocument/2006/relationships/tags" Target="../tags/tag360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67.xml"/><Relationship Id="rId10" Type="http://schemas.openxmlformats.org/officeDocument/2006/relationships/tags" Target="../tags/tag372.xml"/><Relationship Id="rId4" Type="http://schemas.openxmlformats.org/officeDocument/2006/relationships/tags" Target="../tags/tag366.xml"/><Relationship Id="rId9" Type="http://schemas.openxmlformats.org/officeDocument/2006/relationships/tags" Target="../tags/tag37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375.xml"/><Relationship Id="rId21" Type="http://schemas.openxmlformats.org/officeDocument/2006/relationships/image" Target="../media/image6.svg"/><Relationship Id="rId7" Type="http://schemas.openxmlformats.org/officeDocument/2006/relationships/tags" Target="../tags/tag379.xml"/><Relationship Id="rId12" Type="http://schemas.openxmlformats.org/officeDocument/2006/relationships/tags" Target="../tags/tag384.xml"/><Relationship Id="rId17" Type="http://schemas.openxmlformats.org/officeDocument/2006/relationships/image" Target="../media/image10.svg"/><Relationship Id="rId2" Type="http://schemas.openxmlformats.org/officeDocument/2006/relationships/tags" Target="../tags/tag37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5" Type="http://schemas.openxmlformats.org/officeDocument/2006/relationships/tags" Target="../tags/tag377.xml"/><Relationship Id="rId15" Type="http://schemas.openxmlformats.org/officeDocument/2006/relationships/image" Target="../media/image8.svg"/><Relationship Id="rId10" Type="http://schemas.openxmlformats.org/officeDocument/2006/relationships/tags" Target="../tags/tag382.xml"/><Relationship Id="rId19" Type="http://schemas.openxmlformats.org/officeDocument/2006/relationships/image" Target="../media/image4.svg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2" Type="http://schemas.openxmlformats.org/officeDocument/2006/relationships/tags" Target="../tags/tag386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tags" Target="../tags/tag412.xml"/><Relationship Id="rId18" Type="http://schemas.openxmlformats.org/officeDocument/2006/relationships/tags" Target="../tags/tag41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12" Type="http://schemas.openxmlformats.org/officeDocument/2006/relationships/tags" Target="../tags/tag411.xml"/><Relationship Id="rId17" Type="http://schemas.openxmlformats.org/officeDocument/2006/relationships/tags" Target="../tags/tag416.xml"/><Relationship Id="rId2" Type="http://schemas.openxmlformats.org/officeDocument/2006/relationships/tags" Target="../tags/tag401.xml"/><Relationship Id="rId16" Type="http://schemas.openxmlformats.org/officeDocument/2006/relationships/tags" Target="../tags/tag415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5" Type="http://schemas.openxmlformats.org/officeDocument/2006/relationships/tags" Target="../tags/tag404.xml"/><Relationship Id="rId15" Type="http://schemas.openxmlformats.org/officeDocument/2006/relationships/tags" Target="../tags/tag414.xml"/><Relationship Id="rId10" Type="http://schemas.openxmlformats.org/officeDocument/2006/relationships/tags" Target="../tags/tag409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403.xml"/><Relationship Id="rId9" Type="http://schemas.openxmlformats.org/officeDocument/2006/relationships/tags" Target="../tags/tag408.xml"/><Relationship Id="rId14" Type="http://schemas.openxmlformats.org/officeDocument/2006/relationships/tags" Target="../tags/tag4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13" Type="http://schemas.openxmlformats.org/officeDocument/2006/relationships/image" Target="../media/image3.png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12" Type="http://schemas.openxmlformats.org/officeDocument/2006/relationships/image" Target="../media/image8.svg"/><Relationship Id="rId2" Type="http://schemas.openxmlformats.org/officeDocument/2006/relationships/tags" Target="../tags/tag422.xml"/><Relationship Id="rId16" Type="http://schemas.openxmlformats.org/officeDocument/2006/relationships/image" Target="../media/image6.svg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11" Type="http://schemas.openxmlformats.org/officeDocument/2006/relationships/image" Target="../media/image7.png"/><Relationship Id="rId5" Type="http://schemas.openxmlformats.org/officeDocument/2006/relationships/tags" Target="../tags/tag425.xml"/><Relationship Id="rId15" Type="http://schemas.openxmlformats.org/officeDocument/2006/relationships/image" Target="../media/image5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image" Target="../media/image11.svg"/><Relationship Id="rId5" Type="http://schemas.openxmlformats.org/officeDocument/2006/relationships/tags" Target="../tags/tag434.xml"/><Relationship Id="rId10" Type="http://schemas.openxmlformats.org/officeDocument/2006/relationships/image" Target="../media/image1.png"/><Relationship Id="rId4" Type="http://schemas.openxmlformats.org/officeDocument/2006/relationships/tags" Target="../tags/tag433.xml"/><Relationship Id="rId9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image" Target="../media/image11.svg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image" Target="../media/image1.pn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9" Type="http://schemas.openxmlformats.org/officeDocument/2006/relationships/image" Target="../media/image11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7" Type="http://schemas.openxmlformats.org/officeDocument/2006/relationships/image" Target="../media/image11.sv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7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tags" Target="../tags/tag460.xml"/><Relationship Id="rId7" Type="http://schemas.openxmlformats.org/officeDocument/2006/relationships/image" Target="../media/image1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10" Type="http://schemas.openxmlformats.org/officeDocument/2006/relationships/image" Target="../media/image11.svg"/><Relationship Id="rId4" Type="http://schemas.openxmlformats.org/officeDocument/2006/relationships/tags" Target="../tags/tag466.xml"/><Relationship Id="rId9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77.xml"/><Relationship Id="rId13" Type="http://schemas.openxmlformats.org/officeDocument/2006/relationships/tags" Target="../tags/tag482.xml"/><Relationship Id="rId18" Type="http://schemas.openxmlformats.org/officeDocument/2006/relationships/image" Target="../media/image10.svg"/><Relationship Id="rId3" Type="http://schemas.openxmlformats.org/officeDocument/2006/relationships/tags" Target="../tags/tag472.xml"/><Relationship Id="rId21" Type="http://schemas.openxmlformats.org/officeDocument/2006/relationships/image" Target="../media/image5.png"/><Relationship Id="rId7" Type="http://schemas.openxmlformats.org/officeDocument/2006/relationships/tags" Target="../tags/tag476.xml"/><Relationship Id="rId12" Type="http://schemas.openxmlformats.org/officeDocument/2006/relationships/tags" Target="../tags/tag481.xml"/><Relationship Id="rId17" Type="http://schemas.openxmlformats.org/officeDocument/2006/relationships/image" Target="../media/image9.png"/><Relationship Id="rId2" Type="http://schemas.openxmlformats.org/officeDocument/2006/relationships/tags" Target="../tags/tag471.xml"/><Relationship Id="rId16" Type="http://schemas.openxmlformats.org/officeDocument/2006/relationships/image" Target="../media/image8.svg"/><Relationship Id="rId20" Type="http://schemas.openxmlformats.org/officeDocument/2006/relationships/image" Target="../media/image4.svg"/><Relationship Id="rId1" Type="http://schemas.openxmlformats.org/officeDocument/2006/relationships/tags" Target="../tags/tag470.xml"/><Relationship Id="rId6" Type="http://schemas.openxmlformats.org/officeDocument/2006/relationships/tags" Target="../tags/tag475.xml"/><Relationship Id="rId11" Type="http://schemas.openxmlformats.org/officeDocument/2006/relationships/tags" Target="../tags/tag480.xml"/><Relationship Id="rId5" Type="http://schemas.openxmlformats.org/officeDocument/2006/relationships/tags" Target="../tags/tag474.xml"/><Relationship Id="rId15" Type="http://schemas.openxmlformats.org/officeDocument/2006/relationships/image" Target="../media/image7.png"/><Relationship Id="rId10" Type="http://schemas.openxmlformats.org/officeDocument/2006/relationships/tags" Target="../tags/tag479.xml"/><Relationship Id="rId19" Type="http://schemas.openxmlformats.org/officeDocument/2006/relationships/image" Target="../media/image3.png"/><Relationship Id="rId4" Type="http://schemas.openxmlformats.org/officeDocument/2006/relationships/tags" Target="../tags/tag473.xml"/><Relationship Id="rId9" Type="http://schemas.openxmlformats.org/officeDocument/2006/relationships/tags" Target="../tags/tag478.xml"/><Relationship Id="rId14" Type="http://schemas.openxmlformats.org/officeDocument/2006/relationships/slideMaster" Target="../slideMasters/slideMaster2.xml"/><Relationship Id="rId22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485.xml"/><Relationship Id="rId21" Type="http://schemas.openxmlformats.org/officeDocument/2006/relationships/image" Target="../media/image6.svg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image" Target="../media/image10.svg"/><Relationship Id="rId2" Type="http://schemas.openxmlformats.org/officeDocument/2006/relationships/tags" Target="../tags/tag48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image" Target="../media/image8.svg"/><Relationship Id="rId10" Type="http://schemas.openxmlformats.org/officeDocument/2006/relationships/tags" Target="../tags/tag492.xml"/><Relationship Id="rId19" Type="http://schemas.openxmlformats.org/officeDocument/2006/relationships/image" Target="../media/image4.sv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497.xml"/><Relationship Id="rId21" Type="http://schemas.openxmlformats.org/officeDocument/2006/relationships/image" Target="../media/image10.svg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image" Target="../media/image6.svg"/><Relationship Id="rId2" Type="http://schemas.openxmlformats.org/officeDocument/2006/relationships/tags" Target="../tags/tag49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5" Type="http://schemas.openxmlformats.org/officeDocument/2006/relationships/tags" Target="../tags/tag499.xml"/><Relationship Id="rId15" Type="http://schemas.openxmlformats.org/officeDocument/2006/relationships/image" Target="../media/image4.svg"/><Relationship Id="rId10" Type="http://schemas.openxmlformats.org/officeDocument/2006/relationships/tags" Target="../tags/tag504.xml"/><Relationship Id="rId19" Type="http://schemas.openxmlformats.org/officeDocument/2006/relationships/image" Target="../media/image8.svg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tags" Target="../tags/tag519.xml"/><Relationship Id="rId3" Type="http://schemas.openxmlformats.org/officeDocument/2006/relationships/tags" Target="../tags/tag509.xml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2" Type="http://schemas.openxmlformats.org/officeDocument/2006/relationships/tags" Target="../tags/tag508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5" Type="http://schemas.openxmlformats.org/officeDocument/2006/relationships/tags" Target="../tags/tag511.xml"/><Relationship Id="rId15" Type="http://schemas.openxmlformats.org/officeDocument/2006/relationships/tags" Target="../tags/tag521.xml"/><Relationship Id="rId10" Type="http://schemas.openxmlformats.org/officeDocument/2006/relationships/tags" Target="../tags/tag516.xml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tags" Target="../tags/tag52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2514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8153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7416800" cy="2209800"/>
          </a:xfrm>
          <a:custGeom>
            <a:avLst/>
            <a:gdLst>
              <a:gd name="connisteX0" fmla="*/ 0 w 7416800"/>
              <a:gd name="connsiteY0" fmla="*/ 203200 h 2209800"/>
              <a:gd name="connisteX1" fmla="*/ 203200 w 7416800"/>
              <a:gd name="connsiteY1" fmla="*/ 0 h 2209800"/>
              <a:gd name="connisteX2" fmla="*/ 7416800 w 7416800"/>
              <a:gd name="connsiteY2" fmla="*/ 0 h 2209800"/>
              <a:gd name="connisteX3" fmla="*/ 7416800 w 7416800"/>
              <a:gd name="connsiteY3" fmla="*/ 2209800 h 2209800"/>
              <a:gd name="connisteX4" fmla="*/ 203200 w 7416800"/>
              <a:gd name="connsiteY4" fmla="*/ 2209800 h 2209800"/>
              <a:gd name="connisteX5" fmla="*/ 0 w 7416800"/>
              <a:gd name="connsiteY5" fmla="*/ 2006600 h 2209800"/>
              <a:gd name="connisteX6" fmla="*/ 0 w 7416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416800" y="0"/>
                </a:lnTo>
                <a:lnTo>
                  <a:pt x="7416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8026400" y="1524000"/>
            <a:ext cx="3556000" cy="2209800"/>
          </a:xfrm>
          <a:custGeom>
            <a:avLst/>
            <a:gdLst>
              <a:gd name="connisteX0" fmla="*/ 0 w 3556000"/>
              <a:gd name="connsiteY0" fmla="*/ 0 h 2209800"/>
              <a:gd name="connisteX1" fmla="*/ 3352800 w 3556000"/>
              <a:gd name="connsiteY1" fmla="*/ 0 h 2209800"/>
              <a:gd name="connisteX2" fmla="*/ 3556000 w 3556000"/>
              <a:gd name="connsiteY2" fmla="*/ 203200 h 2209800"/>
              <a:gd name="connisteX3" fmla="*/ 3556000 w 3556000"/>
              <a:gd name="connsiteY3" fmla="*/ 2006600 h 2209800"/>
              <a:gd name="connisteX4" fmla="*/ 3352800 w 3556000"/>
              <a:gd name="connsiteY4" fmla="*/ 2209800 h 2209800"/>
              <a:gd name="connisteX5" fmla="*/ 0 w 3556000"/>
              <a:gd name="connsiteY5" fmla="*/ 2209800 h 2209800"/>
              <a:gd name="connisteX6" fmla="*/ 0 w 3556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0"/>
                </a:move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06600"/>
                </a:lnTo>
                <a:cubicBezTo>
                  <a:pt x="3556000" y="2118824"/>
                  <a:pt x="3465024" y="2209800"/>
                  <a:pt x="3352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923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4511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4165600" y="4038600"/>
            <a:ext cx="7416800" cy="2209800"/>
          </a:xfrm>
          <a:custGeom>
            <a:avLst/>
            <a:gdLst>
              <a:gd name="connisteX0" fmla="*/ 0 w 7416800"/>
              <a:gd name="connsiteY0" fmla="*/ 0 h 2209800"/>
              <a:gd name="connisteX1" fmla="*/ 7213600 w 7416800"/>
              <a:gd name="connsiteY1" fmla="*/ 0 h 2209800"/>
              <a:gd name="connisteX2" fmla="*/ 7416800 w 7416800"/>
              <a:gd name="connsiteY2" fmla="*/ 203200 h 2209800"/>
              <a:gd name="connisteX3" fmla="*/ 7416800 w 7416800"/>
              <a:gd name="connsiteY3" fmla="*/ 2006600 h 2209800"/>
              <a:gd name="connisteX4" fmla="*/ 7213600 w 7416800"/>
              <a:gd name="connsiteY4" fmla="*/ 2209800 h 2209800"/>
              <a:gd name="connisteX5" fmla="*/ 0 w 7416800"/>
              <a:gd name="connsiteY5" fmla="*/ 2209800 h 2209800"/>
              <a:gd name="connisteX6" fmla="*/ 0 w 7416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0"/>
                </a:moveTo>
                <a:lnTo>
                  <a:pt x="7213600" y="0"/>
                </a:lnTo>
                <a:cubicBezTo>
                  <a:pt x="7325824" y="0"/>
                  <a:pt x="7416800" y="90976"/>
                  <a:pt x="7416800" y="203200"/>
                </a:cubicBezTo>
                <a:lnTo>
                  <a:pt x="7416800" y="2006600"/>
                </a:lnTo>
                <a:cubicBezTo>
                  <a:pt x="7416800" y="2118824"/>
                  <a:pt x="7325824" y="2209800"/>
                  <a:pt x="7213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3556000" cy="2209800"/>
          </a:xfrm>
          <a:custGeom>
            <a:avLst/>
            <a:gdLst>
              <a:gd name="connisteX0" fmla="*/ 0 w 3556000"/>
              <a:gd name="connsiteY0" fmla="*/ 203200 h 2209800"/>
              <a:gd name="connisteX1" fmla="*/ 203200 w 3556000"/>
              <a:gd name="connsiteY1" fmla="*/ 0 h 2209800"/>
              <a:gd name="connisteX2" fmla="*/ 3556000 w 3556000"/>
              <a:gd name="connsiteY2" fmla="*/ 0 h 2209800"/>
              <a:gd name="connisteX3" fmla="*/ 3556000 w 3556000"/>
              <a:gd name="connsiteY3" fmla="*/ 2209800 h 2209800"/>
              <a:gd name="connisteX4" fmla="*/ 203200 w 3556000"/>
              <a:gd name="connsiteY4" fmla="*/ 2209800 h 2209800"/>
              <a:gd name="connisteX5" fmla="*/ 0 w 3556000"/>
              <a:gd name="connsiteY5" fmla="*/ 2006600 h 2209800"/>
              <a:gd name="connisteX6" fmla="*/ 0 w 3556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56000" y="0"/>
                </a:lnTo>
                <a:lnTo>
                  <a:pt x="3556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069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9657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5" hasCustomPrompt="1"/>
            <p:custDataLst>
              <p:tags r:id="rId4"/>
            </p:custDataLst>
          </p:nvPr>
        </p:nvSpPr>
        <p:spPr>
          <a:xfrm>
            <a:off x="9144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37338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7338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7338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9" hasCustomPrompt="1"/>
            <p:custDataLst>
              <p:tags r:id="rId12"/>
            </p:custDataLst>
          </p:nvPr>
        </p:nvSpPr>
        <p:spPr>
          <a:xfrm>
            <a:off x="65532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5532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图片占位符 22"/>
          <p:cNvSpPr>
            <a:spLocks noGrp="1"/>
          </p:cNvSpPr>
          <p:nvPr>
            <p:ph type="pic" idx="16401" hasCustomPrompt="1"/>
            <p:custDataLst>
              <p:tags r:id="rId16"/>
            </p:custDataLst>
          </p:nvPr>
        </p:nvSpPr>
        <p:spPr>
          <a:xfrm>
            <a:off x="93726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3726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3726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2300" y="20574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2387600" y="18034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2387600" y="23622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22300" y="44450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2387600" y="41910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2387600" y="47498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4089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6482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6482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84201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84201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4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26670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5"/>
            </p:custDataLst>
          </p:nvPr>
        </p:nvSpPr>
        <p:spPr>
          <a:xfrm>
            <a:off x="29514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058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85902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6548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6548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17780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19621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4704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4996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96837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312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312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66800" y="1981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66800" y="25400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066800" y="34544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1066800" y="40132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066800" y="49276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066800" y="54864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14732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18288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3340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56896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1948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95504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1684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0292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88900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9207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4008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7119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188200 w 7391400"/>
              <a:gd name="connsiteY1" fmla="*/ 0 h 4724400"/>
              <a:gd name="connisteX2" fmla="*/ 7391400 w 7391400"/>
              <a:gd name="connsiteY2" fmla="*/ 203200 h 4724400"/>
              <a:gd name="connisteX3" fmla="*/ 7391400 w 7391400"/>
              <a:gd name="connsiteY3" fmla="*/ 4521200 h 4724400"/>
              <a:gd name="connisteX4" fmla="*/ 7188200 w 7391400"/>
              <a:gd name="connsiteY4" fmla="*/ 4724400 h 4724400"/>
              <a:gd name="connisteX5" fmla="*/ 0 w 7391400"/>
              <a:gd name="connsiteY5" fmla="*/ 4724400 h 4724400"/>
              <a:gd name="connisteX6" fmla="*/ 0 w 739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391400" h="4724400">
                <a:moveTo>
                  <a:pt x="0" y="0"/>
                </a:move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4521200"/>
                </a:lnTo>
                <a:cubicBezTo>
                  <a:pt x="7391400" y="4633424"/>
                  <a:pt x="7300424" y="4724400"/>
                  <a:pt x="718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6482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1153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1153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6482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46482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81153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81153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964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92964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0" hasCustomPrompt="1"/>
            <p:custDataLst>
              <p:tags r:id="rId4"/>
            </p:custDataLst>
          </p:nvPr>
        </p:nvSpPr>
        <p:spPr>
          <a:xfrm>
            <a:off x="25146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81534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5257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1" hasCustomPrompt="1"/>
            <p:custDataLst>
              <p:tags r:id="rId5"/>
            </p:custDataLst>
          </p:nvPr>
        </p:nvSpPr>
        <p:spPr>
          <a:xfrm>
            <a:off x="5471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2578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2578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7249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89382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7249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7249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794000" y="20447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2794000" y="26035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2794000" y="4559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794000" y="51181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3279" t="21399" r="19809" b="26305"/>
          <a:stretch>
            <a:fillRect/>
          </a:stretch>
        </p:blipFill>
        <p:spPr>
          <a:xfrm rot="9840000">
            <a:off x="6421628" y="3105633"/>
            <a:ext cx="6501782" cy="439327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9" h="6919">
                <a:moveTo>
                  <a:pt x="1984" y="0"/>
                </a:moveTo>
                <a:lnTo>
                  <a:pt x="10239" y="2367"/>
                </a:lnTo>
                <a:lnTo>
                  <a:pt x="10239" y="6919"/>
                </a:lnTo>
                <a:lnTo>
                  <a:pt x="0" y="6919"/>
                </a:lnTo>
                <a:lnTo>
                  <a:pt x="1984" y="0"/>
                </a:lnTo>
                <a:close/>
              </a:path>
            </a:pathLst>
          </a:custGeom>
        </p:spPr>
      </p:pic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3970" y="1054735"/>
            <a:ext cx="3663950" cy="47485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70" h="7478">
                <a:moveTo>
                  <a:pt x="2031" y="0"/>
                </a:moveTo>
                <a:cubicBezTo>
                  <a:pt x="4096" y="0"/>
                  <a:pt x="5770" y="1674"/>
                  <a:pt x="5770" y="3739"/>
                </a:cubicBezTo>
                <a:cubicBezTo>
                  <a:pt x="5770" y="5804"/>
                  <a:pt x="4096" y="7478"/>
                  <a:pt x="2031" y="7478"/>
                </a:cubicBezTo>
                <a:cubicBezTo>
                  <a:pt x="1289" y="7478"/>
                  <a:pt x="597" y="7262"/>
                  <a:pt x="16" y="6889"/>
                </a:cubicBezTo>
                <a:lnTo>
                  <a:pt x="0" y="6879"/>
                </a:lnTo>
                <a:lnTo>
                  <a:pt x="0" y="599"/>
                </a:lnTo>
                <a:lnTo>
                  <a:pt x="16" y="589"/>
                </a:lnTo>
                <a:cubicBezTo>
                  <a:pt x="597" y="216"/>
                  <a:pt x="1289" y="0"/>
                  <a:pt x="2031" y="0"/>
                </a:cubicBezTo>
                <a:close/>
              </a:path>
            </a:pathLst>
          </a:custGeom>
          <a:gradFill>
            <a:gsLst>
              <a:gs pos="7000">
                <a:schemeClr val="accent1">
                  <a:alpha val="0"/>
                </a:schemeClr>
              </a:gs>
              <a:gs pos="58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680845" y="-635"/>
            <a:ext cx="5300345" cy="6858000"/>
          </a:xfrm>
          <a:prstGeom prst="ellipse">
            <a:avLst/>
          </a:prstGeom>
          <a:gradFill>
            <a:gsLst>
              <a:gs pos="62000">
                <a:schemeClr val="accent1">
                  <a:alpha val="0"/>
                </a:schemeClr>
              </a:gs>
              <a:gs pos="85000">
                <a:schemeClr val="accent1">
                  <a:alpha val="9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7671435" y="2825115"/>
            <a:ext cx="3514090" cy="12077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4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pic>
        <p:nvPicPr>
          <p:cNvPr id="47" name="图形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48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3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254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2159000"/>
            <a:ext cx="6352646" cy="2540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
添加文档标题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6"/>
              </a:gs>
            </a:gsLst>
            <a:lin ang="1560000" scaled="0"/>
          </a:gradFill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+mn-cs"/>
                <a:sym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BY WPS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7826561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7826305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7826305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 idx="17826049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319883777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319883522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5144601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319949313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319949058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51511553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320014849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320014594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51577089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20080385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320080130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51642625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tags" Target="../tags/tag1.xml"/><Relationship Id="rId55" Type="http://schemas.openxmlformats.org/officeDocument/2006/relationships/tags" Target="../tags/tag6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tags" Target="../tags/tag4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tags" Target="../tags/tag7.xml"/><Relationship Id="rId8" Type="http://schemas.openxmlformats.org/officeDocument/2006/relationships/slideLayout" Target="../slideLayouts/slideLayout1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tags" Target="../tags/tag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7" Type="http://schemas.openxmlformats.org/officeDocument/2006/relationships/tags" Target="../tags/tag8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5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5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Char char="●"/>
            </a:pPr>
            <a:r>
              <a:rPr lang="zh-CN" altLang="en-US" dirty="0"/>
              <a:t>单击此处编辑母版文本样式</a:t>
            </a:r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  <a:tabLst>
                <a:tab pos="1609725" algn="l"/>
              </a:tabLst>
            </a:pPr>
            <a:r>
              <a:rPr lang="zh-CN" altLang="en-US" dirty="0"/>
              <a:t>二级</a:t>
            </a:r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</a:pPr>
            <a:r>
              <a:rPr lang="zh-CN" altLang="en-US" dirty="0"/>
              <a:t>三级</a:t>
            </a:r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charset="0"/>
              <a:buChar char=""/>
            </a:pPr>
            <a:r>
              <a:rPr lang="zh-CN" altLang="en-US" dirty="0"/>
              <a:t>四级</a:t>
            </a:r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lang="zh-CN" altLang="en-US" dirty="0"/>
              <a:t>五级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5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5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latin typeface="+mj-lt"/>
          <a:ea typeface="+mj-lt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5" Type="http://schemas.openxmlformats.org/officeDocument/2006/relationships/slideLayout" Target="../slideLayouts/slideLayout55.xml"/><Relationship Id="rId4" Type="http://schemas.openxmlformats.org/officeDocument/2006/relationships/tags" Target="../tags/tag5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79.xml"/><Relationship Id="rId7" Type="http://schemas.openxmlformats.org/officeDocument/2006/relationships/image" Target="../media/image25.png"/><Relationship Id="rId2" Type="http://schemas.openxmlformats.org/officeDocument/2006/relationships/tags" Target="../tags/tag578.xml"/><Relationship Id="rId1" Type="http://schemas.openxmlformats.org/officeDocument/2006/relationships/tags" Target="../tags/tag577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81.xml"/><Relationship Id="rId4" Type="http://schemas.openxmlformats.org/officeDocument/2006/relationships/tags" Target="../tags/tag58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84.xml"/><Relationship Id="rId7" Type="http://schemas.openxmlformats.org/officeDocument/2006/relationships/image" Target="../media/image27.png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586.xml"/><Relationship Id="rId4" Type="http://schemas.openxmlformats.org/officeDocument/2006/relationships/tags" Target="../tags/tag58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89.xml"/><Relationship Id="rId7" Type="http://schemas.openxmlformats.org/officeDocument/2006/relationships/image" Target="../media/image30.png"/><Relationship Id="rId2" Type="http://schemas.openxmlformats.org/officeDocument/2006/relationships/tags" Target="../tags/tag588.xml"/><Relationship Id="rId1" Type="http://schemas.openxmlformats.org/officeDocument/2006/relationships/tags" Target="../tags/tag587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5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95.xml"/><Relationship Id="rId7" Type="http://schemas.openxmlformats.org/officeDocument/2006/relationships/image" Target="../media/image35.png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598.xml"/><Relationship Id="rId7" Type="http://schemas.openxmlformats.org/officeDocument/2006/relationships/image" Target="../media/image36.png"/><Relationship Id="rId2" Type="http://schemas.openxmlformats.org/officeDocument/2006/relationships/tags" Target="../tags/tag597.xml"/><Relationship Id="rId1" Type="http://schemas.openxmlformats.org/officeDocument/2006/relationships/tags" Target="../tags/tag596.xml"/><Relationship Id="rId6" Type="http://schemas.openxmlformats.org/officeDocument/2006/relationships/slideLayout" Target="../slideLayouts/slideLayout34.xml"/><Relationship Id="rId5" Type="http://schemas.openxmlformats.org/officeDocument/2006/relationships/tags" Target="../tags/tag600.xml"/><Relationship Id="rId4" Type="http://schemas.openxmlformats.org/officeDocument/2006/relationships/tags" Target="../tags/tag5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ags" Target="../tags/tag60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13" Type="http://schemas.openxmlformats.org/officeDocument/2006/relationships/tags" Target="../tags/tag538.xml"/><Relationship Id="rId18" Type="http://schemas.openxmlformats.org/officeDocument/2006/relationships/tags" Target="../tags/tag543.xml"/><Relationship Id="rId3" Type="http://schemas.openxmlformats.org/officeDocument/2006/relationships/tags" Target="../tags/tag528.xml"/><Relationship Id="rId7" Type="http://schemas.openxmlformats.org/officeDocument/2006/relationships/tags" Target="../tags/tag532.xml"/><Relationship Id="rId12" Type="http://schemas.openxmlformats.org/officeDocument/2006/relationships/tags" Target="../tags/tag537.xml"/><Relationship Id="rId17" Type="http://schemas.openxmlformats.org/officeDocument/2006/relationships/tags" Target="../tags/tag542.xml"/><Relationship Id="rId2" Type="http://schemas.openxmlformats.org/officeDocument/2006/relationships/tags" Target="../tags/tag527.xml"/><Relationship Id="rId16" Type="http://schemas.openxmlformats.org/officeDocument/2006/relationships/tags" Target="../tags/tag541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11" Type="http://schemas.openxmlformats.org/officeDocument/2006/relationships/tags" Target="../tags/tag536.xml"/><Relationship Id="rId5" Type="http://schemas.openxmlformats.org/officeDocument/2006/relationships/tags" Target="../tags/tag530.xml"/><Relationship Id="rId15" Type="http://schemas.openxmlformats.org/officeDocument/2006/relationships/tags" Target="../tags/tag540.xml"/><Relationship Id="rId10" Type="http://schemas.openxmlformats.org/officeDocument/2006/relationships/tags" Target="../tags/tag535.xml"/><Relationship Id="rId19" Type="http://schemas.openxmlformats.org/officeDocument/2006/relationships/slideLayout" Target="../slideLayouts/slideLayout46.xml"/><Relationship Id="rId4" Type="http://schemas.openxmlformats.org/officeDocument/2006/relationships/tags" Target="../tags/tag529.xml"/><Relationship Id="rId9" Type="http://schemas.openxmlformats.org/officeDocument/2006/relationships/tags" Target="../tags/tag534.xml"/><Relationship Id="rId14" Type="http://schemas.openxmlformats.org/officeDocument/2006/relationships/tags" Target="../tags/tag5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13" Type="http://schemas.openxmlformats.org/officeDocument/2006/relationships/image" Target="../media/image12.jpg"/><Relationship Id="rId3" Type="http://schemas.openxmlformats.org/officeDocument/2006/relationships/tags" Target="../tags/tag546.xml"/><Relationship Id="rId7" Type="http://schemas.openxmlformats.org/officeDocument/2006/relationships/tags" Target="../tags/tag550.xml"/><Relationship Id="rId12" Type="http://schemas.openxmlformats.org/officeDocument/2006/relationships/slideLayout" Target="../slideLayouts/slideLayout40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tags" Target="../tags/tag554.xml"/><Relationship Id="rId5" Type="http://schemas.openxmlformats.org/officeDocument/2006/relationships/tags" Target="../tags/tag548.xml"/><Relationship Id="rId10" Type="http://schemas.openxmlformats.org/officeDocument/2006/relationships/tags" Target="../tags/tag553.xml"/><Relationship Id="rId4" Type="http://schemas.openxmlformats.org/officeDocument/2006/relationships/tags" Target="../tags/tag547.xml"/><Relationship Id="rId9" Type="http://schemas.openxmlformats.org/officeDocument/2006/relationships/tags" Target="../tags/tag55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57.xml"/><Relationship Id="rId7" Type="http://schemas.openxmlformats.org/officeDocument/2006/relationships/image" Target="../media/image13.png"/><Relationship Id="rId2" Type="http://schemas.openxmlformats.org/officeDocument/2006/relationships/tags" Target="../tags/tag556.xml"/><Relationship Id="rId1" Type="http://schemas.openxmlformats.org/officeDocument/2006/relationships/tags" Target="../tags/tag555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559.xml"/><Relationship Id="rId4" Type="http://schemas.openxmlformats.org/officeDocument/2006/relationships/tags" Target="../tags/tag5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62.xml"/><Relationship Id="rId7" Type="http://schemas.openxmlformats.org/officeDocument/2006/relationships/image" Target="../media/image16.png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tags" Target="../tags/tag567.xml"/><Relationship Id="rId7" Type="http://schemas.openxmlformats.org/officeDocument/2006/relationships/tags" Target="../tags/tag571.xml"/><Relationship Id="rId12" Type="http://schemas.openxmlformats.org/officeDocument/2006/relationships/image" Target="../media/image22.png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11" Type="http://schemas.openxmlformats.org/officeDocument/2006/relationships/image" Target="../media/image21.png"/><Relationship Id="rId5" Type="http://schemas.openxmlformats.org/officeDocument/2006/relationships/tags" Target="../tags/tag569.xml"/><Relationship Id="rId10" Type="http://schemas.openxmlformats.org/officeDocument/2006/relationships/image" Target="../media/image20.png"/><Relationship Id="rId4" Type="http://schemas.openxmlformats.org/officeDocument/2006/relationships/tags" Target="../tags/tag568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74.xml"/><Relationship Id="rId7" Type="http://schemas.openxmlformats.org/officeDocument/2006/relationships/image" Target="../media/image24.png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576.xml"/><Relationship Id="rId4" Type="http://schemas.openxmlformats.org/officeDocument/2006/relationships/tags" Target="../tags/tag5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>
          <a:xfrm>
            <a:off x="810516" y="2563402"/>
            <a:ext cx="12556161" cy="1315662"/>
          </a:xfrm>
        </p:spPr>
        <p:txBody>
          <a:bodyPr>
            <a:normAutofit fontScale="90000"/>
          </a:bodyPr>
          <a:lstStyle/>
          <a:p>
            <a:r>
              <a:rPr lang="zh-CN" altLang="en-US" sz="5400" dirty="0"/>
              <a:t>多模态融合：全天候海上智能感知</a:t>
            </a:r>
            <a:br>
              <a:rPr lang="en-US" altLang="zh-CN" sz="5400" dirty="0"/>
            </a:br>
            <a:r>
              <a:rPr lang="en-US" altLang="zh-CN" sz="4400" dirty="0"/>
              <a:t>C3</a:t>
            </a:r>
            <a:r>
              <a:rPr lang="zh-CN" altLang="en-US" sz="4400" dirty="0"/>
              <a:t>智能感知</a:t>
            </a:r>
            <a:endParaRPr altLang="en-US" sz="5700" dirty="0"/>
          </a:p>
        </p:txBody>
      </p:sp>
      <p:sp>
        <p:nvSpPr>
          <p:cNvPr id="4" name="署名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810516" y="4294598"/>
            <a:ext cx="3401888" cy="1315662"/>
          </a:xfrm>
        </p:spPr>
        <p:txBody>
          <a:bodyPr>
            <a:noAutofit/>
          </a:bodyPr>
          <a:lstStyle/>
          <a:p>
            <a:r>
              <a:rPr lang="zh-CN" altLang="en-US" b="1" dirty="0"/>
              <a:t>海里灵活</a:t>
            </a:r>
            <a:endParaRPr lang="en-US" altLang="zh-CN" b="1" dirty="0"/>
          </a:p>
          <a:p>
            <a:r>
              <a:rPr lang="zh-CN" altLang="en-US" dirty="0"/>
              <a:t>彭传喜，李佳豪，高百聪，徐嘉悦，赵禹惟</a:t>
            </a:r>
            <a:endParaRPr lang="en-US" altLang="zh-CN" dirty="0"/>
          </a:p>
        </p:txBody>
      </p:sp>
      <p:sp>
        <p:nvSpPr>
          <p:cNvPr id="7" name="署名">
            <a:extLst>
              <a:ext uri="{FF2B5EF4-FFF2-40B4-BE49-F238E27FC236}">
                <a16:creationId xmlns:a16="http://schemas.microsoft.com/office/drawing/2014/main" id="{E25D604A-9C1E-743E-61B2-4DE6E2149EA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979598" y="5347984"/>
            <a:ext cx="2333376" cy="524552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6"/>
              </a:gs>
            </a:gsLst>
            <a:lin ang="1560000" scaled="0"/>
          </a:gradFill>
          <a:ln>
            <a:noFill/>
            <a:prstDash val="sysDash"/>
          </a:ln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ea typeface="+mn-lt"/>
                <a:cs typeface="+mn-cs"/>
                <a:sym typeface="+mn-ea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/>
              <a:t>演讲人</a:t>
            </a:r>
            <a:r>
              <a:rPr lang="zh-CN" altLang="en-US" b="1" dirty="0"/>
              <a:t>：赵禹惟</a:t>
            </a:r>
            <a:endParaRPr lang="ja-JP" altLang="en-US" b="1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63217" y="122031"/>
            <a:ext cx="10972800" cy="609600"/>
          </a:xfrm>
        </p:spPr>
        <p:txBody>
          <a:bodyPr/>
          <a:lstStyle/>
          <a:p>
            <a:r>
              <a:rPr lang="zh-CN" altLang="en-US" sz="3200" b="1" dirty="0"/>
              <a:t>创新点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多模态融合</a:t>
            </a:r>
            <a:endParaRPr altLang="en-US" sz="33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675783" y="1335708"/>
            <a:ext cx="3734904" cy="136276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zh-CN" altLang="en-US" sz="2000" b="1" dirty="0"/>
              <a:t>原理：</a:t>
            </a:r>
            <a:r>
              <a:rPr lang="zh-CN" altLang="zh-CN" sz="2000" dirty="0">
                <a:ln>
                  <a:noFill/>
                </a:ln>
                <a:latin typeface="Arial" panose="020B0604020202020204" pitchFamily="34" charset="0"/>
              </a:rPr>
              <a:t>雷达距离信息被编码为图像额外通道，形成多维输入数据。整合了视觉与雷达的优势，突破单一传感器的局限性，尤其在复杂环境下表现卓越</a:t>
            </a:r>
          </a:p>
          <a:p>
            <a:pPr algn="l"/>
            <a:endParaRPr altLang="en-US" sz="20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>
          <a:xfrm>
            <a:off x="6675783" y="3156504"/>
            <a:ext cx="3906077" cy="146105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CN" altLang="en-US" sz="2000" b="1" dirty="0"/>
              <a:t>优势：</a:t>
            </a:r>
            <a:r>
              <a:rPr lang="zh-CN" altLang="zh-CN" sz="200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在雨雾、夜间等恶劣天气条件下，视觉传感器性能下降明显。通过雷达的穿透性与精准测距能力，系统能够稳定输出高精度感知结果，显著提升安全性与可靠性</a:t>
            </a:r>
          </a:p>
          <a:p>
            <a:pPr algn="l"/>
            <a:endParaRPr altLang="en-US" sz="2000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6675783" y="4918214"/>
            <a:ext cx="3819938" cy="1208155"/>
          </a:xfrm>
        </p:spPr>
        <p:txBody>
          <a:bodyPr>
            <a:normAutofit/>
          </a:bodyPr>
          <a:lstStyle/>
          <a:p>
            <a:pPr lvl="0" algn="l" eaLnBrk="0" fontAlgn="base" hangingPunct="0">
              <a:lnSpc>
                <a:spcPct val="100000"/>
              </a:lnSpc>
            </a:pPr>
            <a:r>
              <a:rPr lang="zh-CN" altLang="en-US" sz="2000" b="1" dirty="0">
                <a:ln>
                  <a:noFill/>
                </a:ln>
                <a:latin typeface="Arial" panose="020B0604020202020204" pitchFamily="34" charset="0"/>
              </a:rPr>
              <a:t>实现</a:t>
            </a:r>
            <a:r>
              <a:rPr lang="zh-CN" altLang="en-US" sz="2000" dirty="0">
                <a:ln>
                  <a:noFill/>
                </a:ln>
                <a:latin typeface="Arial" panose="020B0604020202020204" pitchFamily="34" charset="0"/>
              </a:rPr>
              <a:t>：</a:t>
            </a:r>
            <a:r>
              <a:rPr lang="zh-CN" altLang="zh-CN" sz="2000" dirty="0">
                <a:ln>
                  <a:noFill/>
                </a:ln>
                <a:latin typeface="Arial" panose="020B0604020202020204" pitchFamily="34" charset="0"/>
              </a:rPr>
              <a:t>多模态深度融合实现了从单一到多维的感知升级，增强了系统的鲁棒性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ADA6F77-9AA7-B000-A3A8-F4DABF6D6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244" b="-1178"/>
          <a:stretch>
            <a:fillRect/>
          </a:stretch>
        </p:blipFill>
        <p:spPr>
          <a:xfrm>
            <a:off x="503581" y="638866"/>
            <a:ext cx="4032346" cy="3465443"/>
          </a:xfrm>
          <a:prstGeom prst="rect">
            <a:avLst/>
          </a:prstGeom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5FA39D28-7B59-E54F-3EB0-351BC266A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57" b="22981"/>
          <a:stretch>
            <a:fillRect/>
          </a:stretch>
        </p:blipFill>
        <p:spPr bwMode="auto">
          <a:xfrm>
            <a:off x="503581" y="4197074"/>
            <a:ext cx="5546036" cy="26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294860"/>
            <a:ext cx="10972800" cy="609600"/>
          </a:xfrm>
        </p:spPr>
        <p:txBody>
          <a:bodyPr/>
          <a:lstStyle/>
          <a:p>
            <a:r>
              <a:rPr lang="zh-CN" altLang="en-US" sz="3200" b="1" dirty="0"/>
              <a:t>创新点</a:t>
            </a:r>
            <a:r>
              <a:rPr lang="en-US" altLang="zh-CN" sz="3200" b="1" dirty="0"/>
              <a:t>:</a:t>
            </a:r>
            <a:r>
              <a:rPr lang="zh-CN" altLang="en-US" sz="3200" b="1" dirty="0"/>
              <a:t>轻量化与边缘部署</a:t>
            </a:r>
            <a:endParaRPr altLang="en-US" sz="33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3F85CB-710F-29B9-F610-2FC58FF03F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2" r="36180"/>
          <a:stretch>
            <a:fillRect/>
          </a:stretch>
        </p:blipFill>
        <p:spPr>
          <a:xfrm>
            <a:off x="496956" y="967410"/>
            <a:ext cx="5344741" cy="386221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E30CAB-D245-E8C0-1665-F0293CD2C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33" y="967410"/>
            <a:ext cx="4554197" cy="3862218"/>
          </a:xfrm>
          <a:prstGeom prst="rect">
            <a:avLst/>
          </a:prstGeom>
        </p:spPr>
      </p:pic>
      <p:sp>
        <p:nvSpPr>
          <p:cNvPr id="37" name="标题 1">
            <a:extLst>
              <a:ext uri="{FF2B5EF4-FFF2-40B4-BE49-F238E27FC236}">
                <a16:creationId xmlns:a16="http://schemas.microsoft.com/office/drawing/2014/main" id="{8FB20B2D-6FFD-AD05-266A-333435C4219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49964" y="5226402"/>
            <a:ext cx="3094383" cy="176127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 dirty="0"/>
              <a:t>策略与架构：</a:t>
            </a:r>
            <a:r>
              <a:rPr lang="zh-CN" altLang="en-US" sz="2000" dirty="0"/>
              <a:t> </a:t>
            </a:r>
            <a:r>
              <a:rPr lang="zh-CN" altLang="en-US" sz="1800" dirty="0"/>
              <a:t>选用</a:t>
            </a:r>
            <a:r>
              <a:rPr lang="en-US" altLang="zh-CN" sz="1800" dirty="0"/>
              <a:t>YOLOv8</a:t>
            </a:r>
            <a:r>
              <a:rPr lang="zh-CN" altLang="en-US" sz="1800" dirty="0"/>
              <a:t>等轻量级骨干网络，并探索</a:t>
            </a:r>
            <a:r>
              <a:rPr lang="zh-CN" altLang="en-US" sz="1800" b="1" dirty="0"/>
              <a:t>模型剪枝、量化</a:t>
            </a:r>
            <a:r>
              <a:rPr lang="zh-CN" altLang="en-US" sz="1800" dirty="0"/>
              <a:t>等先进优化策略</a:t>
            </a:r>
            <a:endParaRPr lang="zh-CN" altLang="en-US" sz="2000" dirty="0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3747C7F-DB40-3B36-566A-32D5BA0286B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091607" y="5222220"/>
            <a:ext cx="3094384" cy="13367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 dirty="0"/>
              <a:t>极致性能：</a:t>
            </a:r>
            <a:r>
              <a:rPr lang="zh-CN" altLang="en-US" sz="2000" dirty="0"/>
              <a:t> 确保高推理速度与极低资源占用，满足严苛实时需求</a:t>
            </a:r>
            <a:endParaRPr lang="zh-CN" altLang="en-US" sz="2400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4A1CB57-063C-E3D3-07E1-AC3ED4B2855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633251" y="5222220"/>
            <a:ext cx="3601279" cy="9917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 dirty="0"/>
              <a:t>赋能边缘：</a:t>
            </a:r>
            <a:r>
              <a:rPr lang="zh-CN" altLang="en-US" sz="2400" dirty="0"/>
              <a:t> 为模型在船载边缘计算设备上的稳定、高效部署奠定基础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26" y="168965"/>
            <a:ext cx="10972800" cy="609600"/>
          </a:xfrm>
        </p:spPr>
        <p:txBody>
          <a:bodyPr/>
          <a:lstStyle/>
          <a:p>
            <a:r>
              <a:rPr lang="zh-CN" altLang="en-US" sz="3200" b="1" dirty="0"/>
              <a:t>性能评估：关键指标</a:t>
            </a:r>
            <a:endParaRPr altLang="en-US" sz="33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>
          <a:xfrm>
            <a:off x="7613373" y="1000539"/>
            <a:ext cx="3319670" cy="170290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b="1" dirty="0"/>
              <a:t>目标检测平均精度 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mAP</a:t>
            </a:r>
            <a:r>
              <a:rPr lang="en-US" altLang="zh-CN" sz="2000" b="1" dirty="0"/>
              <a:t>):</a:t>
            </a: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mAP50-95(B): </a:t>
            </a:r>
            <a:r>
              <a:rPr lang="en-US" altLang="zh-CN" sz="2000" b="1" dirty="0"/>
              <a:t>0.94954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多阈值严苛标准</a:t>
            </a:r>
            <a:r>
              <a:rPr lang="en-US" altLang="zh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mAP50(B): </a:t>
            </a:r>
            <a:r>
              <a:rPr lang="en-US" altLang="zh-CN" sz="2000" b="1" dirty="0"/>
              <a:t>0.99205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高精度检测</a:t>
            </a:r>
            <a:r>
              <a:rPr lang="en-US" altLang="zh-CN" sz="2000" dirty="0"/>
              <a:t>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7613373" y="4412976"/>
            <a:ext cx="3419062" cy="163001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b="1" dirty="0"/>
              <a:t>分类准确性 </a:t>
            </a:r>
            <a:r>
              <a:rPr lang="en-US" altLang="zh-CN" sz="2000" b="1" dirty="0"/>
              <a:t>(P/R):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精确率 </a:t>
            </a:r>
            <a:r>
              <a:rPr lang="en-US" altLang="zh-CN" sz="2000" dirty="0"/>
              <a:t>(Precision): </a:t>
            </a:r>
            <a:r>
              <a:rPr lang="en-US" altLang="zh-CN" sz="2000" b="1" dirty="0"/>
              <a:t>0.98065</a:t>
            </a:r>
            <a:r>
              <a:rPr lang="en-US" altLang="zh-CN" sz="2000" dirty="0"/>
              <a:t> (</a:t>
            </a:r>
            <a:r>
              <a:rPr lang="zh-CN" altLang="en-US" sz="2000" dirty="0"/>
              <a:t>低误报</a:t>
            </a:r>
            <a:r>
              <a:rPr lang="en-US" altLang="zh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召回率 </a:t>
            </a:r>
            <a:r>
              <a:rPr lang="en-US" altLang="zh-CN" sz="2000" dirty="0"/>
              <a:t>(Recall): </a:t>
            </a:r>
            <a:r>
              <a:rPr lang="en-US" altLang="zh-CN" sz="2000" b="1" dirty="0"/>
              <a:t>0.98565</a:t>
            </a:r>
            <a:r>
              <a:rPr lang="en-US" altLang="zh-CN" sz="2000" dirty="0"/>
              <a:t> (</a:t>
            </a:r>
            <a:r>
              <a:rPr lang="zh-CN" altLang="en-US" sz="2000" dirty="0"/>
              <a:t>低漏检</a:t>
            </a:r>
            <a:r>
              <a:rPr lang="en-US" altLang="zh-CN" sz="2000" dirty="0"/>
              <a:t>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04DC20-4579-84A5-246A-2F48568C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6" y="778565"/>
            <a:ext cx="5903845" cy="29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C1603AF-36C9-DF8E-3131-000836E32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409" b="25225"/>
          <a:stretch>
            <a:fillRect/>
          </a:stretch>
        </p:blipFill>
        <p:spPr>
          <a:xfrm>
            <a:off x="463827" y="3953020"/>
            <a:ext cx="4452730" cy="27857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7437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性能评估：实时性与资源</a:t>
            </a:r>
            <a:endParaRPr lang="zh-CN" altLang="en-US" sz="3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BF0A9B-1299-5B01-AC2B-840FAA284A86}"/>
              </a:ext>
            </a:extLst>
          </p:cNvPr>
          <p:cNvSpPr txBox="1"/>
          <p:nvPr/>
        </p:nvSpPr>
        <p:spPr>
          <a:xfrm>
            <a:off x="0" y="4737652"/>
            <a:ext cx="5632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pPr lvl="1"/>
            <a:r>
              <a:rPr lang="zh-CN" altLang="en-US" b="1" dirty="0"/>
              <a:t>资源占用：</a:t>
            </a:r>
            <a:r>
              <a:rPr lang="zh-CN" altLang="en-US" dirty="0"/>
              <a:t> 模型峰值显存约 </a:t>
            </a:r>
            <a:r>
              <a:rPr lang="en-US" altLang="zh-CN" b="1" dirty="0"/>
              <a:t>0.48 GB</a:t>
            </a:r>
            <a:r>
              <a:rPr lang="zh-CN" altLang="en-US" dirty="0"/>
              <a:t>，展现出极低的硬件需求</a:t>
            </a:r>
          </a:p>
          <a:p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8AE013D-A0E8-B35A-F9A0-EDA361B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626" r="13009" b="1"/>
          <a:stretch>
            <a:fillRect/>
          </a:stretch>
        </p:blipFill>
        <p:spPr>
          <a:xfrm>
            <a:off x="105190" y="1675816"/>
            <a:ext cx="5739019" cy="18592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2021275-C871-E863-FB51-E139C646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113" y="1569798"/>
            <a:ext cx="5931176" cy="266427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5CF681B-C68D-92AD-9705-8548266E3AAC}"/>
              </a:ext>
            </a:extLst>
          </p:cNvPr>
          <p:cNvSpPr txBox="1"/>
          <p:nvPr/>
        </p:nvSpPr>
        <p:spPr>
          <a:xfrm>
            <a:off x="5950226" y="4599152"/>
            <a:ext cx="5632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pPr lvl="1"/>
            <a:r>
              <a:rPr lang="zh-CN" altLang="en-US" b="1" dirty="0"/>
              <a:t>处理速度：</a:t>
            </a:r>
            <a:r>
              <a:rPr lang="zh-CN" altLang="en-US" dirty="0"/>
              <a:t> 单帧约 </a:t>
            </a:r>
            <a:r>
              <a:rPr lang="en-US" altLang="zh-CN" b="1" dirty="0"/>
              <a:t>68.63 </a:t>
            </a:r>
            <a:r>
              <a:rPr lang="zh-CN" altLang="en-US" b="1" dirty="0"/>
              <a:t>毫秒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约 </a:t>
            </a:r>
            <a:r>
              <a:rPr lang="en-US" altLang="zh-CN" b="1" dirty="0"/>
              <a:t>14.57 FPS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b="1" dirty="0"/>
              <a:t>结论：</a:t>
            </a:r>
            <a:r>
              <a:rPr lang="zh-CN" altLang="en-US" dirty="0"/>
              <a:t> 高效利用计算资源，非常适合在 </a:t>
            </a:r>
            <a:r>
              <a:rPr lang="en-US" altLang="zh-CN" dirty="0"/>
              <a:t>NVIDIA Jetson Nano</a:t>
            </a:r>
            <a:r>
              <a:rPr lang="zh-CN" altLang="en-US" dirty="0"/>
              <a:t>等设备端侧运行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69234" y="15571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b="1"/>
              <a:t>成果演示</a:t>
            </a:r>
            <a:endParaRPr lang="en-US" altLang="zh-CN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0DED586-FACC-04FB-1D1E-4D396041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6" y="950844"/>
            <a:ext cx="4567901" cy="303806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3C7B64-46BE-77DF-77B4-1BB60B0E7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924" y="950844"/>
            <a:ext cx="3302901" cy="303806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DD2094E-570C-D163-4A68-C8C2203AE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10" y="821635"/>
            <a:ext cx="3759780" cy="3296477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5B1EF8F0-3805-FD3B-A99B-7FDC8914FDA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30694" y="4684449"/>
            <a:ext cx="10972800" cy="14474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eaLnBrk="0" fontAlgn="base" hangingPunct="0">
              <a:lnSpc>
                <a:spcPct val="100000"/>
              </a:lnSpc>
            </a:pPr>
            <a:r>
              <a:rPr lang="zh-CN" altLang="zh-CN" sz="2400" dirty="0">
                <a:ln>
                  <a:noFill/>
                </a:ln>
                <a:latin typeface="Arial" panose="020B0604020202020204" pitchFamily="34" charset="0"/>
              </a:rPr>
              <a:t>画面清晰呈现</a:t>
            </a:r>
            <a:r>
              <a:rPr lang="zh-CN" altLang="en-US" sz="2400" dirty="0">
                <a:ln>
                  <a:noFill/>
                </a:ln>
                <a:latin typeface="Arial" panose="020B0604020202020204" pitchFamily="34" charset="0"/>
              </a:rPr>
              <a:t> </a:t>
            </a:r>
            <a:r>
              <a:rPr lang="zh-CN" altLang="zh-CN" sz="2400" b="1" dirty="0">
                <a:ln>
                  <a:noFill/>
                </a:ln>
                <a:latin typeface="Arial" panose="020B0604020202020204" pitchFamily="34" charset="0"/>
              </a:rPr>
              <a:t>检测框、类别标签及置信度</a:t>
            </a:r>
            <a:r>
              <a:rPr lang="zh-CN" altLang="zh-CN" sz="2400" dirty="0">
                <a:ln>
                  <a:noFill/>
                </a:ln>
                <a:latin typeface="Arial" panose="020B0604020202020204" pitchFamily="34" charset="0"/>
              </a:rPr>
              <a:t>，直观体现算法在复杂海况下的</a:t>
            </a:r>
            <a:r>
              <a:rPr lang="zh-CN" altLang="en-US" sz="2400" dirty="0">
                <a:ln>
                  <a:noFill/>
                </a:ln>
                <a:latin typeface="Arial" panose="020B0604020202020204" pitchFamily="34" charset="0"/>
              </a:rPr>
              <a:t> </a:t>
            </a:r>
            <a:r>
              <a:rPr lang="zh-CN" altLang="zh-CN" sz="2400" b="1" dirty="0">
                <a:ln>
                  <a:noFill/>
                </a:ln>
                <a:latin typeface="Arial" panose="020B0604020202020204" pitchFamily="34" charset="0"/>
              </a:rPr>
              <a:t>实时性和鲁棒性</a:t>
            </a:r>
            <a:r>
              <a:rPr lang="zh-CN" altLang="zh-CN" sz="2400" dirty="0">
                <a:ln>
                  <a:noFill/>
                </a:ln>
                <a:latin typeface="Arial" panose="020B0604020202020204" pitchFamily="34" charset="0"/>
              </a:rPr>
              <a:t>。</a:t>
            </a:r>
            <a:endParaRPr lang="en-US" altLang="zh-CN" sz="2400" dirty="0">
              <a:ln>
                <a:noFill/>
              </a:ln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</a:pPr>
            <a:endParaRPr lang="en-US" altLang="zh-CN" sz="2400" dirty="0">
              <a:ln>
                <a:noFill/>
              </a:ln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</a:pPr>
            <a:r>
              <a:rPr lang="zh-CN" altLang="en-US" sz="2400" dirty="0">
                <a:ln>
                  <a:noFill/>
                </a:ln>
                <a:latin typeface="Arial" panose="020B0604020202020204" pitchFamily="34" charset="0"/>
              </a:rPr>
              <a:t>展示了</a:t>
            </a:r>
            <a:r>
              <a:rPr lang="zh-CN" altLang="zh-CN" sz="2400" dirty="0">
                <a:ln>
                  <a:noFill/>
                </a:ln>
                <a:latin typeface="Arial" panose="020B0604020202020204" pitchFamily="34" charset="0"/>
              </a:rPr>
              <a:t>模型对各类海上目标（船舶、浮标等）的</a:t>
            </a:r>
            <a:r>
              <a:rPr lang="zh-CN" altLang="zh-CN" sz="2400" b="1" dirty="0">
                <a:ln>
                  <a:noFill/>
                </a:ln>
                <a:latin typeface="Arial" panose="020B0604020202020204" pitchFamily="34" charset="0"/>
              </a:rPr>
              <a:t>精准识别与定位</a:t>
            </a:r>
            <a:r>
              <a:rPr lang="zh-CN" altLang="zh-CN" sz="2400" dirty="0">
                <a:ln>
                  <a:noFill/>
                </a:ln>
                <a:latin typeface="Arial" panose="020B0604020202020204" pitchFamily="34" charset="0"/>
              </a:rPr>
              <a:t>。</a:t>
            </a:r>
          </a:p>
          <a:p>
            <a:pPr lvl="0" eaLnBrk="0" fontAlgn="base" hangingPunct="0">
              <a:lnSpc>
                <a:spcPct val="100000"/>
              </a:lnSpc>
              <a:buFontTx/>
              <a:buChar char="•"/>
            </a:pPr>
            <a:endParaRPr lang="zh-CN" altLang="zh-CN" sz="2400" dirty="0">
              <a:ln>
                <a:noFill/>
              </a:ln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98668"/>
            <a:ext cx="10972800" cy="609600"/>
          </a:xfrm>
        </p:spPr>
        <p:txBody>
          <a:bodyPr/>
          <a:lstStyle/>
          <a:p>
            <a:r>
              <a:rPr lang="zh-CN" altLang="en-US" sz="3300" b="1" dirty="0"/>
              <a:t>未来展望</a:t>
            </a:r>
            <a:endParaRPr altLang="en-US" sz="3300" b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848139" y="4432300"/>
            <a:ext cx="2707861" cy="2260048"/>
          </a:xfrm>
        </p:spPr>
        <p:txBody>
          <a:bodyPr>
            <a:normAutofit/>
          </a:bodyPr>
          <a:lstStyle/>
          <a:p>
            <a:r>
              <a:rPr lang="zh-CN" altLang="en-US" b="1" dirty="0"/>
              <a:t>多传感器异构融合：</a:t>
            </a:r>
            <a:r>
              <a:rPr lang="zh-CN" altLang="en-US" dirty="0"/>
              <a:t> 探索融合</a:t>
            </a:r>
            <a:r>
              <a:rPr lang="en-US" altLang="zh-CN" dirty="0"/>
              <a:t>GPS</a:t>
            </a:r>
            <a:r>
              <a:rPr lang="zh-CN" altLang="en-US" dirty="0"/>
              <a:t>、语义信息、自由空间（</a:t>
            </a:r>
            <a:r>
              <a:rPr lang="en-US" altLang="zh-CN" dirty="0" err="1"/>
              <a:t>free_space</a:t>
            </a:r>
            <a:r>
              <a:rPr lang="zh-CN" altLang="en-US" dirty="0"/>
              <a:t>）、实例分割（</a:t>
            </a:r>
            <a:r>
              <a:rPr lang="en-US" altLang="zh-CN" dirty="0"/>
              <a:t>instance</a:t>
            </a:r>
            <a:r>
              <a:rPr lang="zh-CN" altLang="en-US" dirty="0"/>
              <a:t>）等更多模态数据，构建更全面的感知系统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B8959EDA-49E0-B3E6-F299-F9A13E0B4BD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946374" y="4432300"/>
            <a:ext cx="2299252" cy="14174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时序信息利用：</a:t>
            </a:r>
            <a:r>
              <a:rPr lang="zh-CN" altLang="en-US" dirty="0"/>
              <a:t> 结合视频和雷达序列数据，提升目标跟踪稳定性与轨迹预测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1B946A8B-970B-01DF-E4E0-312BFC95D56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388627" y="4432300"/>
            <a:ext cx="2756452" cy="2141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边缘计算优化：</a:t>
            </a:r>
            <a:r>
              <a:rPr lang="zh-CN" altLang="en-US" dirty="0"/>
              <a:t> 进一步优化模型，实现更低功耗、更高效率的嵌入式部署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BA54E6A-2334-2418-D630-F39FF12F61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4" y="1170194"/>
            <a:ext cx="4881711" cy="27459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C8346B9-11D4-C1C8-3A5B-816FD520A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921" r="32035" b="-1"/>
          <a:stretch>
            <a:fillRect/>
          </a:stretch>
        </p:blipFill>
        <p:spPr>
          <a:xfrm>
            <a:off x="5984888" y="1260479"/>
            <a:ext cx="5299339" cy="26556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551DAE7-FBA6-DE4E-14C7-1404A37E26C1}"/>
              </a:ext>
            </a:extLst>
          </p:cNvPr>
          <p:cNvSpPr txBox="1"/>
          <p:nvPr/>
        </p:nvSpPr>
        <p:spPr>
          <a:xfrm>
            <a:off x="1298713" y="3075057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恳请评委老师批评指正，谢谢！！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altLang="en-US" sz="450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项目背景与挑战</a:t>
            </a:r>
            <a:endParaRPr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978898" y="1351908"/>
            <a:ext cx="2914290" cy="914400"/>
          </a:xfrm>
        </p:spPr>
        <p:txBody>
          <a:bodyPr/>
          <a:lstStyle/>
          <a:p>
            <a:r>
              <a:rPr lang="zh-CN" altLang="en-US"/>
              <a:t>算法核心方案</a:t>
            </a:r>
            <a:endParaRPr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  <p:sp>
        <p:nvSpPr>
          <p:cNvPr id="11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40841" y="2921000"/>
            <a:ext cx="3127114" cy="965200"/>
          </a:xfrm>
        </p:spPr>
        <p:txBody>
          <a:bodyPr/>
          <a:lstStyle/>
          <a:p>
            <a:r>
              <a:rPr lang="zh-CN" altLang="en-US"/>
              <a:t>技术路线</a:t>
            </a:r>
            <a:endParaRPr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9004300" y="2971800"/>
            <a:ext cx="2939692" cy="838200"/>
          </a:xfrm>
        </p:spPr>
        <p:txBody>
          <a:bodyPr/>
          <a:lstStyle/>
          <a:p>
            <a:r>
              <a:rPr lang="zh-CN" altLang="en-US"/>
              <a:t>创新点与性能评估</a:t>
            </a:r>
            <a:endParaRPr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  <p:sp>
        <p:nvSpPr>
          <p:cNvPr id="17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>
          <a:xfrm>
            <a:off x="5080000" y="4648200"/>
            <a:ext cx="2819400" cy="762000"/>
          </a:xfrm>
        </p:spPr>
        <p:txBody>
          <a:bodyPr/>
          <a:lstStyle/>
          <a:p>
            <a:r>
              <a:rPr lang="zh-CN" altLang="en-US"/>
              <a:t>成果演示与未来展望</a:t>
            </a:r>
            <a:endParaRPr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 b="1" dirty="0"/>
              <a:t>项目背景与挑战</a:t>
            </a:r>
            <a:endParaRPr altLang="en-US" sz="3300" b="1" dirty="0"/>
          </a:p>
        </p:txBody>
      </p:sp>
      <p:sp>
        <p:nvSpPr>
          <p:cNvPr id="4" name="装饰  0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1999" y="1574800"/>
            <a:ext cx="6324599" cy="508000"/>
          </a:xfrm>
        </p:spPr>
        <p:txBody>
          <a:bodyPr>
            <a:normAutofit/>
          </a:bodyPr>
          <a:lstStyle/>
          <a:p>
            <a:r>
              <a:rPr lang="zh-CN" altLang="en-US"/>
              <a:t>海域特殊挑战</a:t>
            </a:r>
            <a:endParaRPr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琼州海峡等海域常年受大雾、低能见度困扰，严重威胁航行安全</a:t>
            </a:r>
            <a:endParaRPr sz="2000" dirty="0"/>
          </a:p>
        </p:txBody>
      </p:sp>
      <p:sp>
        <p:nvSpPr>
          <p:cNvPr id="7" name="装饰  3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62000" y="3200400"/>
            <a:ext cx="6273798" cy="609600"/>
          </a:xfrm>
        </p:spPr>
        <p:txBody>
          <a:bodyPr>
            <a:normAutofit/>
          </a:bodyPr>
          <a:lstStyle/>
          <a:p>
            <a:r>
              <a:rPr lang="zh-CN" altLang="en-US"/>
              <a:t>传统感知局限</a:t>
            </a:r>
            <a:endParaRPr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恶劣天气下，传统光学传感器（如摄像头）性能大幅下降，导致海上目标感知失效</a:t>
            </a:r>
            <a:endParaRPr altLang="en-US" sz="2000" dirty="0"/>
          </a:p>
        </p:txBody>
      </p:sp>
      <p:sp>
        <p:nvSpPr>
          <p:cNvPr id="10" name="装饰  6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762000" y="5024063"/>
            <a:ext cx="6172200" cy="513137"/>
          </a:xfrm>
        </p:spPr>
        <p:txBody>
          <a:bodyPr>
            <a:normAutofit/>
          </a:bodyPr>
          <a:lstStyle/>
          <a:p>
            <a:r>
              <a:rPr lang="zh-CN" altLang="en-US"/>
              <a:t>核心痛点与目标</a:t>
            </a:r>
            <a:endParaRPr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解决传统感知难题，实现全天候海上目标（如船舶、浮标等）的精准识别与动态跟踪</a:t>
            </a:r>
            <a:endParaRPr altLang="en-US" sz="2000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C26BC20-62A0-4FCF-5224-D9BB308CAF61}"/>
              </a:ext>
            </a:extLst>
          </p:cNvPr>
          <p:cNvPicPr>
            <a:picLocks noGrp="1" noChangeAspect="1"/>
          </p:cNvPicPr>
          <p:nvPr>
            <p:ph idx="1639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02" y="838200"/>
            <a:ext cx="4414020" cy="5579724"/>
          </a:xfrm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0001C130-E9AD-3522-955E-DC859444CDC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9574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基于毫米波雷达与可见光图像深度融合的智能感知算法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593B63DC-D863-5668-0D48-5F521FE1737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58585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选择</a:t>
            </a:r>
            <a:r>
              <a:rPr lang="en-US" altLang="zh-CN" sz="2000" b="1"/>
              <a:t>YOLOv8</a:t>
            </a:r>
            <a:r>
              <a:rPr lang="zh-CN" altLang="en-US" sz="2000"/>
              <a:t>，利用其高效性与检测优势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862A4655-A928-7AC7-70C7-558DF546AB4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64682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将雷达点云的</a:t>
            </a:r>
            <a:r>
              <a:rPr lang="zh-CN" altLang="en-US" sz="2000" b="1" dirty="0"/>
              <a:t>距离信息编码为</a:t>
            </a:r>
            <a:r>
              <a:rPr lang="en-US" altLang="zh-CN" sz="2000" b="1" dirty="0"/>
              <a:t>RGB</a:t>
            </a:r>
            <a:r>
              <a:rPr lang="zh-CN" altLang="en-US" sz="2000" b="1" dirty="0"/>
              <a:t>图像的额外通道</a:t>
            </a:r>
            <a:r>
              <a:rPr lang="zh-CN" altLang="en-US" sz="2000" dirty="0"/>
              <a:t>，形成多通道输入，提升模型感知力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FAB80F27-CF46-52A6-919A-869FF0A3D9C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05691" y="332508"/>
            <a:ext cx="2750126" cy="60267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算法核心方案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316DA87-124C-DF3B-82AE-F9DF7B38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t="-2016" r="33321" b="3577"/>
          <a:stretch>
            <a:fillRect/>
          </a:stretch>
        </p:blipFill>
        <p:spPr>
          <a:xfrm>
            <a:off x="390791" y="1275287"/>
            <a:ext cx="5616821" cy="3308281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31F3FB5-75EB-B481-A23B-EE7FBB17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5" y="1302661"/>
            <a:ext cx="5817707" cy="32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D28AC-E150-4733-5F1E-ED4DB73A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" y="608514"/>
            <a:ext cx="6485055" cy="564096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81A093-1E40-1AE4-0017-9D685CF5C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63917"/>
              </p:ext>
            </p:extLst>
          </p:nvPr>
        </p:nvGraphicFramePr>
        <p:xfrm>
          <a:off x="7355386" y="2141810"/>
          <a:ext cx="4539159" cy="257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687">
                  <a:extLst>
                    <a:ext uri="{9D8B030D-6E8A-4147-A177-3AD203B41FA5}">
                      <a16:colId xmlns:a16="http://schemas.microsoft.com/office/drawing/2014/main" val="1233909391"/>
                    </a:ext>
                  </a:extLst>
                </a:gridCol>
                <a:gridCol w="998976">
                  <a:extLst>
                    <a:ext uri="{9D8B030D-6E8A-4147-A177-3AD203B41FA5}">
                      <a16:colId xmlns:a16="http://schemas.microsoft.com/office/drawing/2014/main" val="3896915317"/>
                    </a:ext>
                  </a:extLst>
                </a:gridCol>
                <a:gridCol w="907832">
                  <a:extLst>
                    <a:ext uri="{9D8B030D-6E8A-4147-A177-3AD203B41FA5}">
                      <a16:colId xmlns:a16="http://schemas.microsoft.com/office/drawing/2014/main" val="2756925045"/>
                    </a:ext>
                  </a:extLst>
                </a:gridCol>
                <a:gridCol w="849851">
                  <a:extLst>
                    <a:ext uri="{9D8B030D-6E8A-4147-A177-3AD203B41FA5}">
                      <a16:colId xmlns:a16="http://schemas.microsoft.com/office/drawing/2014/main" val="1232863400"/>
                    </a:ext>
                  </a:extLst>
                </a:gridCol>
                <a:gridCol w="965813">
                  <a:extLst>
                    <a:ext uri="{9D8B030D-6E8A-4147-A177-3AD203B41FA5}">
                      <a16:colId xmlns:a16="http://schemas.microsoft.com/office/drawing/2014/main" val="362627711"/>
                    </a:ext>
                  </a:extLst>
                </a:gridCol>
              </a:tblGrid>
              <a:tr h="643595">
                <a:tc>
                  <a:txBody>
                    <a:bodyPr/>
                    <a:lstStyle/>
                    <a:p>
                      <a:pPr algn="ctr"/>
                      <a:endParaRPr lang="en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YOLOv8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Mask R-CNN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DeepLabv3+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SegFormer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04821"/>
                  </a:ext>
                </a:extLst>
              </a:tr>
              <a:tr h="643595"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分割能力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97590"/>
                  </a:ext>
                </a:extLst>
              </a:tr>
              <a:tr h="643595"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实时性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873015"/>
                  </a:ext>
                </a:extLst>
              </a:tr>
              <a:tr h="643595">
                <a:tc>
                  <a:txBody>
                    <a:bodyPr/>
                    <a:lstStyle/>
                    <a:p>
                      <a:pPr algn="ctr"/>
                      <a:r>
                        <a:rPr lang="en-CN" sz="1400" dirty="0"/>
                        <a:t>多模态支持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⭐⭐⭐⭐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5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911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71055" y="390525"/>
            <a:ext cx="6324600" cy="609600"/>
          </a:xfrm>
        </p:spPr>
        <p:txBody>
          <a:bodyPr/>
          <a:lstStyle/>
          <a:p>
            <a:r>
              <a:rPr lang="zh-CN" altLang="en-US" sz="3200" b="1" dirty="0"/>
              <a:t>技术路线：数据预处理</a:t>
            </a:r>
            <a:endParaRPr altLang="en-US" sz="33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0CCB69-B1FA-621B-C534-4C83A95A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326" r="13938"/>
          <a:stretch>
            <a:fillRect/>
          </a:stretch>
        </p:blipFill>
        <p:spPr bwMode="auto">
          <a:xfrm>
            <a:off x="8734624" y="1420133"/>
            <a:ext cx="3249674" cy="287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EDA3B89B-1C52-3143-D054-85A1CF30F43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236468" y="4877019"/>
            <a:ext cx="2092510" cy="152400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 dirty="0"/>
              <a:t>雷达图标定：</a:t>
            </a:r>
            <a:r>
              <a:rPr lang="zh-CN" altLang="en-US" sz="1800" dirty="0"/>
              <a:t> 确保雷达点云与图像像素的精确对齐与投影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4A88942-FE45-2076-11F7-A055D1FFA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14" y="1420134"/>
            <a:ext cx="4483171" cy="2891361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41A7FBB8-CC43-4111-8925-9114AC4D1CA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092141" y="4877019"/>
            <a:ext cx="2810887" cy="14246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 dirty="0"/>
              <a:t>雷达点云处理：</a:t>
            </a:r>
            <a:endParaRPr lang="en-US" altLang="zh-CN" sz="1800" b="1" dirty="0"/>
          </a:p>
          <a:p>
            <a:r>
              <a:rPr lang="zh-CN" altLang="en-US" sz="1800" dirty="0"/>
              <a:t>基于</a:t>
            </a:r>
            <a:r>
              <a:rPr lang="en-US" altLang="zh-CN" sz="1800" dirty="0"/>
              <a:t> </a:t>
            </a:r>
            <a:r>
              <a:rPr lang="en-US" altLang="zh-CN" sz="1800" b="1" dirty="0"/>
              <a:t>ml-depth-pro</a:t>
            </a:r>
            <a:r>
              <a:rPr lang="zh-CN" altLang="en-US" sz="1800" b="1" dirty="0"/>
              <a:t> 转换色彩空间并</a:t>
            </a:r>
            <a:r>
              <a:rPr lang="zh-CN" altLang="en-US" sz="1800" dirty="0"/>
              <a:t>进行滤波、数据格式转换，确保数据质量</a:t>
            </a:r>
            <a:endParaRPr lang="en-US" altLang="zh-CN" sz="1800" dirty="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DCB24527-C6D2-C807-3891-1E08FFD8A65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161344" y="4877019"/>
            <a:ext cx="1993187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 dirty="0"/>
              <a:t>数据集：</a:t>
            </a:r>
            <a:endParaRPr lang="en-US" altLang="zh-CN" sz="1800" b="1" dirty="0"/>
          </a:p>
          <a:p>
            <a:r>
              <a:rPr lang="zh-CN" altLang="en-US" sz="1800" dirty="0"/>
              <a:t>基于我们收集</a:t>
            </a:r>
            <a:r>
              <a:rPr lang="en-US" altLang="zh-CN" sz="1800" b="1" dirty="0" err="1"/>
              <a:t>WaterScenes</a:t>
            </a:r>
            <a:r>
              <a:rPr lang="en-US" altLang="zh-CN" sz="1800" b="1" dirty="0"/>
              <a:t> </a:t>
            </a:r>
          </a:p>
          <a:p>
            <a:r>
              <a:rPr lang="zh-CN" altLang="en-US" sz="1800" b="1" dirty="0"/>
              <a:t>数据集</a:t>
            </a:r>
            <a:r>
              <a:rPr lang="zh-CN" altLang="en-US" sz="1800" dirty="0"/>
              <a:t>进行处理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B2BFF3-39AC-D1FB-FE86-D90AEDD3D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90" b="20424"/>
          <a:stretch>
            <a:fillRect/>
          </a:stretch>
        </p:blipFill>
        <p:spPr bwMode="auto">
          <a:xfrm>
            <a:off x="207702" y="1420133"/>
            <a:ext cx="3900473" cy="28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4FC2-E6D9-38A0-D338-14BD1612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9EC2-3E06-EFC1-F697-8C5043D5A6F8}"/>
              </a:ext>
            </a:extLst>
          </p:cNvPr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2599814" y="168343"/>
            <a:ext cx="2650280" cy="563633"/>
          </a:xfrm>
        </p:spPr>
        <p:txBody>
          <a:bodyPr>
            <a:normAutofit/>
          </a:bodyPr>
          <a:lstStyle/>
          <a:p>
            <a:r>
              <a:rPr lang="en-US" altLang="zh-CN" sz="3200" b="1" dirty="0" err="1"/>
              <a:t>WaterScenes</a:t>
            </a:r>
            <a:endParaRPr lang="zh-CN" altLang="en-US" sz="3300" dirty="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C6AFE15-F87E-330E-E494-8C62CBAF151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61384" y="894935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zh-CN" sz="1800" b="1" dirty="0">
                <a:ln>
                  <a:noFill/>
                </a:ln>
                <a:latin typeface="Arial" panose="020B0604020202020204" pitchFamily="34" charset="0"/>
              </a:rPr>
              <a:t>开创性：</a:t>
            </a:r>
            <a:r>
              <a:rPr lang="zh-CN" altLang="zh-CN" sz="1800" dirty="0">
                <a:ln>
                  <a:noFill/>
                </a:ln>
                <a:latin typeface="Arial" panose="020B0604020202020204" pitchFamily="34" charset="0"/>
              </a:rPr>
              <a:t> 世界首个水面4D毫米波雷达-摄像头融合数据集，填补研究空白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BE38F-85C7-D655-1D6D-A1F94A1F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809418"/>
            <a:ext cx="7366099" cy="24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066A8B-E9F8-AB53-F56C-FDE559BC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3494019"/>
            <a:ext cx="7146677" cy="31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AABE8DC-2165-D82C-3905-46CAE324763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961384" y="2428887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 dirty="0"/>
              <a:t>多模态：</a:t>
            </a:r>
            <a:r>
              <a:rPr lang="zh-CN" altLang="en-US" sz="1800" dirty="0"/>
              <a:t> 提供</a:t>
            </a:r>
            <a:r>
              <a:rPr lang="en-US" altLang="zh-CN" sz="1800" dirty="0"/>
              <a:t>4D</a:t>
            </a:r>
            <a:r>
              <a:rPr lang="zh-CN" altLang="en-US" sz="1800" dirty="0"/>
              <a:t>雷达、单目摄像头、</a:t>
            </a:r>
            <a:r>
              <a:rPr lang="en-US" altLang="zh-CN" sz="1800" dirty="0"/>
              <a:t>GPS</a:t>
            </a:r>
            <a:r>
              <a:rPr lang="zh-CN" altLang="en-US" sz="1800" dirty="0"/>
              <a:t>、</a:t>
            </a:r>
            <a:r>
              <a:rPr lang="en-US" altLang="zh-CN" sz="1800" dirty="0"/>
              <a:t>IMU</a:t>
            </a:r>
            <a:r>
              <a:rPr lang="zh-CN" altLang="en-US" sz="1800" dirty="0"/>
              <a:t>等多传感器数据</a:t>
            </a:r>
            <a:endParaRPr lang="zh-CN" altLang="zh-CN" sz="1800" dirty="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8F3E6B4-8F88-3895-8D71-534A2001D7D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61384" y="3775200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 dirty="0"/>
              <a:t>多任务：</a:t>
            </a:r>
            <a:r>
              <a:rPr lang="zh-CN" altLang="en-US" sz="1800" dirty="0"/>
              <a:t> 支持物体检测、实例分割、语义分割、可行驶区域分割等六大感知任务</a:t>
            </a:r>
            <a:endParaRPr lang="zh-CN" altLang="zh-CN" sz="1800" dirty="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68CA649-AE09-AEB1-8368-7E0DADCF93B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61383" y="5374366"/>
            <a:ext cx="2470185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 dirty="0"/>
              <a:t>全天候优势：</a:t>
            </a:r>
            <a:r>
              <a:rPr lang="zh-CN" altLang="en-US" sz="1800" dirty="0"/>
              <a:t> 融合数据显著提升水面感知准确性和鲁棒性，尤其在不利光照和天气条件下</a:t>
            </a:r>
            <a:endParaRPr lang="zh-CN" altLang="zh-CN" sz="1800" dirty="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256122C-BA79-5E79-9C94-92E4286B811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384129" y="169798"/>
            <a:ext cx="2650280" cy="56363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en-US" altLang="zh-CN" sz="3200" b="1" dirty="0"/>
              <a:t>ImageNet</a:t>
            </a:r>
            <a:endParaRPr lang="en-US" sz="3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82268-B32A-D024-48A4-479403F36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1980" y="213944"/>
            <a:ext cx="472429" cy="47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87C4A-5F14-9D73-098E-6940763249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3681" y="165649"/>
            <a:ext cx="533685" cy="5080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4679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5-08-07 at 01.22.29">
            <a:hlinkClick r:id="" action="ppaction://media"/>
            <a:extLst>
              <a:ext uri="{FF2B5EF4-FFF2-40B4-BE49-F238E27FC236}">
                <a16:creationId xmlns:a16="http://schemas.microsoft.com/office/drawing/2014/main" id="{8C448D4F-7D20-6C93-EC76-FEC1744A0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668" y="0"/>
            <a:ext cx="11650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22852" y="5232659"/>
            <a:ext cx="3359429" cy="810039"/>
          </a:xfrm>
        </p:spPr>
        <p:txBody>
          <a:bodyPr>
            <a:normAutofit fontScale="90000"/>
          </a:bodyPr>
          <a:lstStyle/>
          <a:p>
            <a:r>
              <a:rPr lang="zh-CN" altLang="en-US" sz="3200" b="1" dirty="0"/>
              <a:t>技术路线：</a:t>
            </a:r>
            <a:br>
              <a:rPr lang="en-US" altLang="zh-CN" sz="3200" b="1" dirty="0"/>
            </a:br>
            <a:r>
              <a:rPr lang="zh-CN" altLang="en-US" sz="3200" b="1" dirty="0"/>
              <a:t>深度融合网络</a:t>
            </a:r>
            <a:endParaRPr altLang="en-US" sz="3300" b="1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FAB885A-708A-690C-F617-FBC2FB744B7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91266" y="4823792"/>
            <a:ext cx="1470994" cy="17074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 dirty="0"/>
              <a:t>特征提取：</a:t>
            </a:r>
            <a:r>
              <a:rPr lang="zh-CN" altLang="en-US" sz="2400" dirty="0"/>
              <a:t> 分别从图像和雷达中提取视觉与空间特征</a:t>
            </a:r>
            <a:endParaRPr lang="zh-CN" altLang="en-US" sz="2800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FB201DE4-699B-4B27-149E-7339BF83643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202555" y="4874312"/>
            <a:ext cx="1908312" cy="179484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 dirty="0"/>
              <a:t>数据级融合策略：</a:t>
            </a:r>
            <a:r>
              <a:rPr lang="zh-CN" altLang="en-US" sz="2400" dirty="0"/>
              <a:t> 将雷达信息作为多通道输入，模型直接从融合的数值中学习</a:t>
            </a:r>
            <a:endParaRPr lang="zh-CN" altLang="en-US" sz="2800" dirty="0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A05D5B8E-42AD-A0C8-0256-380EC2BF60C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900715" y="4823399"/>
            <a:ext cx="1793136" cy="185861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 dirty="0"/>
              <a:t>代码实现：</a:t>
            </a:r>
            <a:r>
              <a:rPr lang="zh-CN" altLang="en-US" sz="2000" dirty="0"/>
              <a:t> 完整代码已提交至</a:t>
            </a:r>
            <a:r>
              <a:rPr lang="en-US" altLang="zh-CN" sz="2000" dirty="0" err="1"/>
              <a:t>Gitee</a:t>
            </a:r>
            <a:r>
              <a:rPr lang="en-US" altLang="zh-CN" sz="2000" dirty="0"/>
              <a:t> / GitHub</a:t>
            </a:r>
            <a:r>
              <a:rPr lang="zh-CN" altLang="en-US" sz="2000" dirty="0"/>
              <a:t>仓库中</a:t>
            </a:r>
            <a:endParaRPr lang="zh-CN" altLang="en-US" sz="2400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1D64A4C-8DD4-D0A4-72B3-59A4FCFA4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12" y="188846"/>
            <a:ext cx="10204471" cy="46065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309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72ee053a5a6477afbf20c0a0944a058558fd2f"/>
  <p:tag name="KSO_WM_NEWLAYOUT_ID" val="slide_2121cf0a693cad4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5ddbd4454afd0f7e8e8df924f7708f9a90c506"/>
  <p:tag name="KSO_WM_NEWLAYOUT_ID" val="slide_f8237b535932368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ef97a8979e2afded1b73d88ea5c1bd96b5e9e0"/>
  <p:tag name="KSO_WM_NEWLAYOUT_ID" val="slide_3f52fbdfb22db51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3e39714597c64af5c77ac6a83bb308484f5b07e"/>
  <p:tag name="KSO_WM_NEWLAYOUT_ID" val="slide_5243c459b85cdfb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03ed45347196e4374eff966ca33f53ec1812ce"/>
  <p:tag name="KSO_WM_NEWLAYOUT_ID" val="slide_05e2f4bfaf31479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dd31f00b2973fcaa97db0b3cb328e3e2147912"/>
  <p:tag name="KSO_WM_NEWLAYOUT_ID" val="slide_d8483ca09c1ece6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af4fd8a837496792b95ed546d56b61d18c01923"/>
  <p:tag name="KSO_WM_NEWLAYOUT_ID" val="slide_fd5d1d17fca415c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bfde52407688b31c4f9f7e107ce01037cd63f1"/>
  <p:tag name="KSO_WM_NEWLAYOUT_ID" val="slide_c2bbdeee6f9d877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df736ad67369770026aa827651d7e0405bed4f"/>
  <p:tag name="KSO_WM_NEWLAYOUT_ID" val="slide_3e6e0ca45311464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1acb3131dcfa0d2787bc1300f34920b0a6b0d4"/>
  <p:tag name="KSO_WM_NEWLAYOUT_ID" val="slide_982a4e1c09d2a8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fdcda041259846793131ce21602b128f469031"/>
  <p:tag name="KSO_WM_NEWLAYOUT_ID" val="slide_a31d5fa52b571dd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96dae131a54c27a84190d97e570108e09c6d60"/>
  <p:tag name="KSO_WM_NEWLAYOUT_ID" val="slide_55a88b3a4ee5a61c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de492397f02c81d8d9236b69b260387245b0e8"/>
  <p:tag name="KSO_WM_NEWLAYOUT_ID" val="slide_1d8b3829218c83a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ac869e75b2c8a67ee6b9ba414cbe82ac7b57a9"/>
  <p:tag name="KSO_WM_NEWLAYOUT_ID" val="slide_172fb91d41df846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4bc254ea576ccb46b9c410f06b20d0932780e5"/>
  <p:tag name="KSO_WM_NEWLAYOUT_ID" val="slide_79a6e287972545b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9e675e43819b8026a3321398ccb576b44a13dd"/>
  <p:tag name="KSO_WM_NEWLAYOUT_ID" val="slide_bb33ee6a4ddd7ca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2626a07128b57963611b92221b9433f928b285"/>
  <p:tag name="KSO_WM_NEWLAYOUT_ID" val="slide_a8556cd901320e4b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d25d365f8c030da86e20977bd4649fb4d3425b"/>
  <p:tag name="KSO_WM_NEWLAYOUT_ID" val="slide_df2796fa4dd3870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94b4b5ef1dedc67949130b99a35ad87270448ef"/>
  <p:tag name="KSO_WM_NEWLAYOUT_ID" val="slide_61223ae7a7f7aefc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313"/>
  <p:tag name="KSO_WM_TEMPLATE_CATEGORY" val="custo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2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TEMPLATE_INDEX" val="40490313"/>
  <p:tag name="KSO_WM_TEMPLATE_CATEGORY" val="custom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2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3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3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3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4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63dde998706bd87e2a78f6cb4cae7c29d0f3a6"/>
  <p:tag name="KSO_WM_NEWLAYOUT_ID" val="slide_b40aca045d051e6b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4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4*h_a*2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4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4*h_a*1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5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7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8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8*b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8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9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3d4728d489cd772b8c3ede73095af0411272efd3"/>
  <p:tag name="KSO_WM_NEWLAYOUT_ID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SLIDE_INDEX" val="1"/>
  <p:tag name="KSO_WM_SLIDE_ID" val="custom40490313_1"/>
  <p:tag name="KSO_WM_TEMPLATE_MASTER_TYPE" val="0"/>
  <p:tag name="KSO_WM_SLIDE_LAYOUT" val="a_f"/>
  <p:tag name="KSO_WM_SLIDE_LAYOUT_CNT" val="1_2"/>
  <p:tag name="KSO_WM_TAG_VERSION" val="3.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PRESET_TEXT" val="单击此处&#10;添加文档标题"/>
  <p:tag name="KSO_WM_UNIT_ID" val="custom40490313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PRESET_TEXT" val="BY WPS"/>
  <p:tag name="KSO_WM_UNIT_ID" val="custom40490313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PRESET_TEXT" val="BY WPS"/>
  <p:tag name="KSO_WM_UNIT_ID" val="custom40490313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30903"/>
  <p:tag name="KSO_WM_TEMPLATE_SLIDE_ID" val="slide_cea45c27deb23863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3615052d4daea83f6423dd8898791efe753936"/>
  <p:tag name="KSO_WM_NEWLAYOUT_ID" val="slide_f735ce61ce8c34f7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3_2"/>
  <p:tag name="KSO_WM_UNIT_TYPE" val="l_h_i"/>
  <p:tag name="KSO_WM_UNIT_PRESET_TEXT" val=" 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4_2"/>
  <p:tag name="KSO_WM_UNIT_TYPE" val="l_h_i"/>
  <p:tag name="KSO_WM_UNIT_PRESET_TEXT" val=" 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5_2"/>
  <p:tag name="KSO_WM_UNIT_TYPE" val="l_h_i"/>
  <p:tag name="KSO_WM_UNIT_PRESET_TEXT" val=" 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20c7e24892b2d06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  <p:tag name="KSO_WM_UNIT_PRESET_TEXT" val="单击此处添加标题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f2796fa4dd38705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17aed52960b7305a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c5ffa415428627e2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  <p:tag name="KSO_WM_UNIT_PRESET_TEXT" val="单击此处添加标题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33b65c8d547e38d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791c730e0f49bbc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  <p:tag name="KSO_WM_UNIT_PRESET_TEXT" val="单击此处添加标题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a784c87bdcc349d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  <p:tag name="KSO_WM_UNIT_PRESET_TEXT" val="单击此处添加标题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c91d8aca741fdc2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19e6d640707aedf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  <p:tag name="KSO_WM_UNIT_PRESET_TEXT" val="单击此处添加标题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40490313"/>
  <p:tag name="KSO_WM_UNIT_ISNUMDGMTITL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313"/>
  <p:tag name="KSO_WM_TEMPLATE_CATEGORY" val="custom"/>
  <p:tag name="KSO_WM_SLIDE_INDEX" val="3"/>
  <p:tag name="KSO_WM_SLIDE_ID" val="custom40490313_7"/>
  <p:tag name="KSO_WM_TEMPLATE_MASTER_TYPE" val="0"/>
  <p:tag name="KSO_WM_SLIDE_LAYOUT" val="a_e"/>
  <p:tag name="KSO_WM_SLIDE_LAYOUT_CNT" val="1_1"/>
  <p:tag name="KSO_WM_TAG_VERSION" val="3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ddf231e34a2f3db2685b95db9e38c99cd7a54d"/>
  <p:tag name="KSO_WM_NEWLAYOUT_ID" val="slide_0b86848e9fb20af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3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TEMPLATE_MASTER_TYPE" val="0"/>
  <p:tag name="KSO_WM_TAG_VERSION" val="3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7fb0dc4b0fb5c092ad2e2575f49852fd5ca5679"/>
  <p:tag name="KSO_WM_NEWLAYOUT_ID" val="slide_6acf518e149b93a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dac3a50cb3b4213b115426c7ba90c2f698a5b3"/>
  <p:tag name="KSO_WM_NEWLAYOUT_ID" val="slide_52fe5cf5ee59daf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58">
      <a:dk1>
        <a:srgbClr val="000000"/>
      </a:dk1>
      <a:lt1>
        <a:srgbClr val="FFFFFF"/>
      </a:lt1>
      <a:dk2>
        <a:srgbClr val="000250"/>
      </a:dk2>
      <a:lt2>
        <a:srgbClr val="EFEFFF"/>
      </a:lt2>
      <a:accent1>
        <a:srgbClr val="7578FF"/>
      </a:accent1>
      <a:accent2>
        <a:srgbClr val="5B8BF9"/>
      </a:accent2>
      <a:accent3>
        <a:srgbClr val="995BFF"/>
      </a:accent3>
      <a:accent4>
        <a:srgbClr val="B955FF"/>
      </a:accent4>
      <a:accent5>
        <a:srgbClr val="D014FF"/>
      </a:accent5>
      <a:accent6>
        <a:srgbClr val="FD55FF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829</Words>
  <Application>Microsoft Macintosh PowerPoint</Application>
  <PresentationFormat>Widescreen</PresentationFormat>
  <Paragraphs>93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微软雅黑</vt:lpstr>
      <vt:lpstr>MiSans Normal</vt:lpstr>
      <vt:lpstr>Arial</vt:lpstr>
      <vt:lpstr>Wingdings</vt:lpstr>
      <vt:lpstr>Office 主题</vt:lpstr>
      <vt:lpstr>1_Office 主题</vt:lpstr>
      <vt:lpstr>多模态融合：全天候海上智能感知 C3智能感知</vt:lpstr>
      <vt:lpstr>目录</vt:lpstr>
      <vt:lpstr>项目背景与挑战</vt:lpstr>
      <vt:lpstr>PowerPoint Presentation</vt:lpstr>
      <vt:lpstr>PowerPoint Presentation</vt:lpstr>
      <vt:lpstr>技术路线：数据预处理</vt:lpstr>
      <vt:lpstr>WaterScenes</vt:lpstr>
      <vt:lpstr>PowerPoint Presentation</vt:lpstr>
      <vt:lpstr>技术路线： 深度融合网络</vt:lpstr>
      <vt:lpstr>创新点:多模态融合</vt:lpstr>
      <vt:lpstr>创新点:轻量化与边缘部署</vt:lpstr>
      <vt:lpstr>性能评估：关键指标</vt:lpstr>
      <vt:lpstr>性能评估：实时性与资源</vt:lpstr>
      <vt:lpstr>成果演示</vt:lpstr>
      <vt:lpstr>未来展望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琼州海峡恶劣天气智能感知算法</dc:title>
  <dc:creator>彭传喜</dc:creator>
  <cp:lastModifiedBy>ZHAO, Stanley</cp:lastModifiedBy>
  <cp:revision>18</cp:revision>
  <dcterms:created xsi:type="dcterms:W3CDTF">2025-06-23T16:13:50Z</dcterms:created>
  <dcterms:modified xsi:type="dcterms:W3CDTF">2025-08-06T18:27:27Z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2052-12.9.0.21905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v1.0_ai_69796630903</vt:lpwstr>
  </property>
</Properties>
</file>